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Ubuntu Mon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regular.fntdata"/><Relationship Id="rId47" Type="http://schemas.openxmlformats.org/officeDocument/2006/relationships/slide" Target="slides/slide43.xml"/><Relationship Id="rId49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UbuntuMono-bold.fntdata"/><Relationship Id="rId52" Type="http://schemas.openxmlformats.org/officeDocument/2006/relationships/font" Target="fonts/UbuntuMono-regular.fntdata"/><Relationship Id="rId11" Type="http://schemas.openxmlformats.org/officeDocument/2006/relationships/slide" Target="slides/slide7.xml"/><Relationship Id="rId55" Type="http://schemas.openxmlformats.org/officeDocument/2006/relationships/font" Target="fonts/UbuntuMono-boldItalic.fntdata"/><Relationship Id="rId10" Type="http://schemas.openxmlformats.org/officeDocument/2006/relationships/slide" Target="slides/slide6.xml"/><Relationship Id="rId54" Type="http://schemas.openxmlformats.org/officeDocument/2006/relationships/font" Target="fonts/UbuntuMon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Debian VM: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user: patrick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pw: admin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Images = read-only Templates, die ein minimales OS enthalten (z.B. Ubuntu) + z.B. Webapplikation (zusammen mit nginx Server)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Image wird aus Repository gepullt, falls nicht lokal auf Host vorhanden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Container = RW-Layer auf einem Image, wird aus einem Image erzeugt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UNIX Socket dient der Kommunikation von Prozessen (IPC = Inter Process Communication)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kurze Demo im Anschluss: Container starten und stoppen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wichtig; aufgeführte Punkte sind Kernel-Features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Konsequenz: Docker nutzt i.d.R. vorhandene Features, hat das Rad nicht neu erfunden!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AUFS = Advanced Multi-Layered Unification File System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Jede “Schicht” wird in einem separaten Verzeichnis gespeichert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Beim Start eines Containers werden alle Layer eines Images an einem shared Mount-Point gemountet (union mount)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Das AUFS ermöglicht einen transparenten und einheitlichen Blick auf die Gesamtheit dem am shared Mount-Pount eingehängten Verzeichnisse (vgl. Tageslichtprojektor)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Vorteile: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jeder Layer speichert nur das ab, was sich im Vergleich zu den darunter liegenden Schichten gändert hat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somit sind die einzelnen Schichten de facto voneinander lösgelöst und können wiederverwendet werden (Speichereffizienz!)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ein Container ist nichts anderes als ein zusätzliches Verzeichnis, das “oben drauf” gelegt wird (allerdings mit RW-Rechten)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Ein Container kann gespeichert werden, das heißt, es wird ein neues RO-Image mit den Änderungen des Container-Layers als oberste Schicht erzeugt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Copy-on-Write: Soll ein File bearbeitet werden, so wird es durch die einzelnen Schichten von oben nach unten gesucht. Sobald es gefunden wurde, wird innerhalb des Container-Layers eine Kopie angelegt. Somit “schattiert” (bzw. verdeckt) das neu angelegte File zukünftig die alte Version.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Löschen erfolgt mit sogenannten “Whiteout-Files”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Bislang klar: Aufbau von Images und Erzeugung von Containern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Unklar: Wenn der Kernel unter allen Containern auf einem Host geshared wird, wie kann dann eine isolierte Umgebung für jeden Container erzeugt werden?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Wie komme ich zu meinem Root-FS innerhalb des Containers?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Mount-Namespace wird u.a. zum Mounten von Volumes benutzt (Verzeichnisse auf dem Host, Laufwerke, Devices, ..)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Check der aktuellen Mount-Points unter Linux: $ mount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Prozesse innerhalb der einzelnen Container müssen voneinander abgeschirmt werden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Dürfen sich nicht gegenseitig “sehen” können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Unter Linux wird der User-Space mit dem “init”-Prozess gestartet (PID 1)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- Erzeugung eines neuen PID-Namespace: Prozess ruft clone() syscall mit bestimmtem Flag auf &gt; resultierender Prozess erhält PID1 innerhalb des neuen Namespace (wird zuvor erzeugt)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typische Netwerk-Interfaces: eth0 oder lo (loopback, 127.0.0.1)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Wiederverwendung von Image-Schichten spart Ressourcen (in erster Linie Speicherplatz)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setuid Binaries, die root gehören, erhöhen das Riskio einer Privilege Escalation immens (durch Programierfehler in den jeweiligen Programmen)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Das Capability-Modell befindet sich immer noch im Entwicklungsstadium!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Unprivileged Containers: Container, die von Nicht-Root-Usern erzeugt wurden (jedoch mit entsprechender Capability)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Capablities benötigen sinnvolle Defaults (siehe Docker)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DAC: Zugriffsentscheidung für eine Ressource auf Basis der Identität des Akteurs (Benutzers)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Zugriffsrechte werden PRO USER festgelegt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MAC: Zugriff aufgrund von allgemeinen Regeln (SELinux, AppArmor im Linux-Umfeld)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unsichere Defaults: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Aktivierung von unsicheren Capabilities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zu schwache cgroup Restriktionen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versehentliches Offenlegen von Host-Verzeichnissen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unsicheres Netzwerk: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viele Services binden sich standardmäßig an alle Interfaces (0.0.0.0, legt zahlreiche Daemons offen)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dazu gehört auch das Bridge-Interface bei Containern (von Docker standardmäßg verwendet)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dient der Kommunikation zwischen Containern (docker0 verhält sich dabei wie ein Switch)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ermöglicht Angriffe über das Netzwerk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Kernel Ring Buffer: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enthält verschiedenste Nachrichten (Ringpuffer)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werden anschließend nach /var/log/messages etc. geschrieben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verhindert ständiges I/O (langsam)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Ressourcenverbrauch: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eigentliche Ursache kann eine Applikation sein, z.B. Parser-Rekursion  (Jackson in Java für JSON/XML)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schädlich, falls Speicherverbrauch nicht eingeschränkt wird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Container Management Systeme: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zwingend notwendig zur Orchestrierung von Containern in großer Zahl (Relilience, Ausfallsicherheit)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brauchen gewissen Zugang zu Clients (z.B. Health-Checks, erfordern offene Verbindungen in beide Richtungen)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Ursachen für unautorisierten Container-Zugang: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Schwachstellen in Webanwendungen (z.B. SQL-Injection)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Command Injection (falls Interpreter direkt aufgerufen werden, z.B. Python oder auch bash)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schwache (oder keine) Passwörter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resultiert in der Regel in Privilege Escalation (Erweiterung bestehender Rechte)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Ursachen für Inner-Container Attacken: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veraltete Software (auch Container müssen Updates unterzogen werden!)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große Basis-Images (bedeutet auch immer: viele mögliche Schwachstellen, große Menge an Software, die aktualisiert werden muss)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Authentifizierung: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de"/>
              <a:t>TLS/SSL standardmäßg deaktiviert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de"/>
              <a:t>möglich: Aktivierung und anschließendes Auth mit Zertifikaten (Client-Daemon)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de"/>
              <a:t>kompromittierbarer Mechanismus, wenig robust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de"/>
              <a:t>bisher allerdings keine Unterscheidung zwischen Usern (Zugang zu Socket = Root)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Autorisierung: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de"/>
              <a:t>es existiert bis heute KEIN Autorisierungsmechanismus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de"/>
              <a:t>laut Docker in Planung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Kein GPG aufgrund von Anfälligkeit für Replay-Attacken/Man-In-The-Middle (Server liefert veraltete Packages, sind aber korrekt signiert)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Private Key liegt auf Server (kompromittierbar)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Keine Chance bei Kompromittierung des GPG Keys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TUF hat seinen Ursprung in TOR (für TOR entwickelt)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TUF: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Freshness: sicherstellen, dass kein veralteter Content ausgeliefert wird (aktuellste Version einer Software)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Key-Kompromittierung überleben (Unterscheidung von Online- u. Offline-Keys, Aufteilung der Keys für Robustheit)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Offline (root) Key signiert Online-Key (einfache Key-Rotation, falls Online-Key kompromittiert wird) -&gt; auf USB-Stick, Smart Card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zusätzlicher Timestamp-Key stellt sicher, dass kein älterer Content gepusht werden kann als im Repo vorhanden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kompromittierter Timestamp-Key führt lediglich zu Verlust der Freshness-Guarantee (kein Push in Repo möglich)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Root of trust: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TOFUs (trust on first use over tls)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erste Verbindung über TLS, danach: TLS/SSL vollkommen irrelevant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danach ist TLS völlig egal: Der Server hat nicht die Möglichkeit, Inhalte im Repo zu signieren (selbst dann, wenn der Server kompromittiert ist)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Kein GPG aufgrund von Anfälligkeit für Replay-Attacken/Man-In-The-Middle (Server liefert veraltete Packages, sind aber korrekt signiert)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Private Key liegt auf Server (kompromittierbar)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Keine Chance bei Kompromittierung des GPG Keys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TUF hat seinen Ursprung in TOR (für TOR entwickelt)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TUF: 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Freshness: sicherstellen, dass kein veralteter Content ausgeliefert wird (aktuellste Version einer Software)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Key-Kompromittierung überleben (Unterscheidung von Online- u. Offline-Keys, Aufteilung der Keys für Robustheit)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Offline (root) Key signiert Online-Key (einfache Key-Rotation, falls Online-Key kompromittiert wird) -&gt; auf USB-Stick, Smart Card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zusätzlicher Timestamp-Key stellt sicher, dass kein älterer Content gepusht werden kann als im Repo vorhanden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kompromittierter Timestamp-Key führt lediglich zu Verlust der Freshness-Guarantee (kein Push in Repo möglich)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Root of trust: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TOFUs (trust on first use over tls)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erste Verbindung über TLS, danach: TLS/SSL vollkommen irrelevant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danach ist TLS völlig egal: Der Server hat nicht die Möglichkeit, Inhalte im Repo zu signieren (selbst dann, wenn der Server kompromittiert ist)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Docker Registry V2 ermöglicht “Pull-by-digest” (Pull by hash), z.B. Mapping von Ubuntu:latest auf bestimmten Hash (identifiziert zu pullendes Objekt)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Registry -&gt; Content addressable system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Hash ist gleichzeitig kryptographische Prüfsumme, die Clients Verifizierung ermöglicht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Objekt wird gehasht -&gt; muss Hash sein, der von Notary ermittelt wurde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Hypervisor = Virtual Machine Monitor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virtuelle Hardware: Jeder VM wird “vorgegaugelt”, dass sie alleinigen Zugang zur Hardware besitzt (simuliert durch virtuelle Hardware)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auch “Hardware-Virtualisierung” genannt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hier: in Software implementierter Hypervisor, der auf einem Host läuft (Anwendungsprogramm): z.B. VirtualBox (Typ-1-Hypervisor ~&gt; läuft auf Host)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de"/>
              <a:t>alternativ: Typ-2-Hypervisor (setzt direkt auf Hardware auf), z.B. Xen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+"/>
            </a:pPr>
            <a:r>
              <a:rPr lang="de"/>
              <a:t>Lauffähigkeit von verschiedenen Betriebssystemen (Windows, Linux, ..) bzw. verschiedenen Versionen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Hypervisor kann ebenfalls Bugs enthalten (kann z.B. zu DoS führen, da Hypervisor für Kontrolle und Zuteilung der Ressourcen zuständig ist)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Effizienz: Hypervisor bindet ebenfalls Ressourcen, hohe Auslastung einer VM kann andere VMs aufgrund der shared Hardware beeinflussen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dynamische Skalierung: Ressourcen dann verfügbar machen, wenn sie gebraucht werden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Kosten, Energieeffizienz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Beispiel Netflix (AWS-Zonen)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Aufsetzen, Hochfahren etc. von VMs braucht Zeit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Folge: keine schnelle Reaktion auf Ausfälle, bzw. redundante VMs im Leerlauf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Deployment: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Produktionsumgebung unterscheidet sich von Test- bzw. Entwicklungsumgebung (vorhandene Software, Dienste etc.)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erfordert aufwendiges Testen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de"/>
              <a:t>Auftreten unvorhergesehener Fehler aufgrund der Heterogenität der Live- bzw. Testsysteme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Docker-Fokus: Erleichterung des Packaging- und Deployment-Prozesses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Bauen von sogenannten “Images” und anschließender Betrieb als Container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de"/>
              <a:t>DevOps = Aufweichung der strikten Trennung zwischen Entwicklung und Systemadministration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de"/>
              <a:t>dennoch: Fokus darauf, den Overhead für Entwickler möglichst gering zu halten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e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ub.docker.com/_/ubuntu/" TargetMode="External"/><Relationship Id="rId4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Exploring Docker Security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architecture (1)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i="1" lang="de"/>
              <a:t>Docker Image: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read-only template containing a minimal OS (e.g. Ubuntu, Debian, CentOS, ..)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may also contain additional layers (JRE, Python, Apache, VIM, ..)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published and shared by means of </a:t>
            </a:r>
            <a:r>
              <a:rPr i="1" lang="de" u="sng">
                <a:solidFill>
                  <a:schemeClr val="hlink"/>
                </a:solidFill>
                <a:hlinkClick r:id="rId3"/>
              </a:rPr>
              <a:t>Dockerfiles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i="1" lang="de"/>
              <a:t>Docker Container: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additional read-write layer on top of an image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does not manipulate the underlying image (uses Copy-on-Write instead)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containers on same host share the kernel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what_is_layered_filesystems_sm.png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425" y="1919075"/>
            <a:ext cx="2671050" cy="253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architecture (2)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988700" y="1919075"/>
            <a:ext cx="39333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b="1" i="1" lang="de"/>
              <a:t>Docker Client: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for interaction with Docker Daemon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shares a UNIX socket with the daemon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i="1" lang="de"/>
              <a:t>Docker Daemon: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connects to the same UNIX socket as the client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responsible for starting, stopping and monitoring containers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i="1" lang="de"/>
              <a:t>Docker Engine: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does the heavy-lifting (-&gt; coming soon)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i="1" lang="de"/>
              <a:t>Docker Hub: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public registry for Docker images</a:t>
            </a: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docker_architecture.png"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00" y="1999295"/>
            <a:ext cx="4593749" cy="245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What we’ve learned so far: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In contrast to VMs, containers running on the same host share the underlying kernel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Therefore, they’re lightweight and save lots of resources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As for starting/stopping/setup, they’re also much faster than traditional VMs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distinguishes between </a:t>
            </a:r>
            <a:r>
              <a:rPr i="1" lang="de"/>
              <a:t>Images</a:t>
            </a:r>
            <a:r>
              <a:rPr lang="de"/>
              <a:t> and </a:t>
            </a:r>
            <a:r>
              <a:rPr i="1" lang="de"/>
              <a:t>Containers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Images ship with at least a single minimal OS layer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They bring on their own file system (user space), but no seperate kernel!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Containers are nothing but tiny read-write layers on top of such images</a:t>
            </a: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249" y="3105449"/>
            <a:ext cx="2375900" cy="16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What we DON’T know so far: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de"/>
              <a:t>Thinking about the underlying technology: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What exactly are </a:t>
            </a:r>
            <a:r>
              <a:rPr i="1" lang="de"/>
              <a:t>file system layers</a:t>
            </a:r>
            <a:r>
              <a:rPr lang="de"/>
              <a:t> and </a:t>
            </a:r>
            <a:r>
              <a:rPr i="1" lang="de"/>
              <a:t>Copy-on-Write</a:t>
            </a:r>
            <a:r>
              <a:rPr lang="de"/>
              <a:t>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How to provide isolation between multiple containers running on same host?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Did Docker really invent all this stuff??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Thinking about security: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Eeehm, … how secure is running a container in the first place?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And what about Docker?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What kind of issues does a container system have to face?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65500" y="1233175"/>
            <a:ext cx="4045200" cy="278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3600"/>
              <a:t>Container internals (using the example of Docker)</a:t>
            </a:r>
          </a:p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Union file systems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Namespaces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Control groups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Putting it all together</a:t>
            </a: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Union file systems (AUFS)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i="1" lang="de"/>
              <a:t>unification filesystem:</a:t>
            </a:r>
            <a:r>
              <a:rPr lang="de"/>
              <a:t> stack of multiple directories on an Linux host which provides a single unified view (like stacked sheets on a overhead projector)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involved directories need a shared mount point </a:t>
            </a:r>
            <a:r>
              <a:rPr i="1" lang="de"/>
              <a:t>(union mount)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shared mount point provides a single view on the mounted directories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 directory participating in a union mount is called a </a:t>
            </a:r>
            <a:r>
              <a:rPr i="1" lang="de"/>
              <a:t>branch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de">
                <a:solidFill>
                  <a:srgbClr val="FF0000"/>
                </a:solidFill>
              </a:rPr>
              <a:t>result: each layer simply stores what has changed compared to the layers beneath it </a:t>
            </a: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2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Union file systems (2)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aufs_layers.jp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562" y="1919074"/>
            <a:ext cx="5548774" cy="30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Union file systems (3)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aufs_delete.jp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425" y="1848987"/>
            <a:ext cx="67437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Namespaces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isolation mechanism of the Linux kernel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provide processes with a different views on global resources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examples: PIDs, network interfaces, mount points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processes can work on that views without affecting the global configuration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Linux makes use of certain system calls for namespace creation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2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Mount Namespaces 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Linux OS maintains data structure containing all existing mount points (which fs is mounted on which path?)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Kernel allows for cloning this data structure and pass is to a process or group of processes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Process(es) can change their mount points without side-effects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e.g. allows for changing the root fs (similar to </a:t>
            </a:r>
            <a:r>
              <a:rPr i="1" lang="de"/>
              <a:t>chroot</a:t>
            </a:r>
            <a:r>
              <a:rPr lang="de"/>
              <a:t>) </a:t>
            </a:r>
          </a:p>
        </p:txBody>
      </p:sp>
      <p:pic>
        <p:nvPicPr>
          <p:cNvPr descr="toptal-blog-image-1416545619045.pn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01075"/>
            <a:ext cx="3515575" cy="3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$ whoami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87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Patrick Kleindienst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Computer Science &amp; Media (CS3)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student trainee at Bertsch Innovation GmbH (since 2014)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interested in Linux, software development, infrastructure etc.</a:t>
            </a:r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PID Namespaces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694250" y="1919075"/>
            <a:ext cx="4176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in a single process tree, a privileged process may inspect or kill other processes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Linux kernel allows for nested PID namespaces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Processes inside a PID namespace are not aware of what’s going on outside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However, processes in the outer PID namespace consider them as regular members of the outer process tree</a:t>
            </a:r>
          </a:p>
        </p:txBody>
      </p:sp>
      <p:pic>
        <p:nvPicPr>
          <p:cNvPr descr="toptal-blog-image-1416487554032.png"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24175"/>
            <a:ext cx="3574199" cy="31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Network Namespaces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allows a process/group of processes to see a different set of network interfaces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each container gets assigned a virtual network interface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each virtual network interface is connected to the Docker daemon’s </a:t>
            </a:r>
            <a:r>
              <a:rPr i="1" lang="de"/>
              <a:t>docker0</a:t>
            </a:r>
            <a:r>
              <a:rPr lang="de"/>
              <a:t> interface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docker0 routes traffic between containers and the host (depending on settings)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default network interface is </a:t>
            </a:r>
            <a:r>
              <a:rPr i="1" lang="de"/>
              <a:t>bridge</a:t>
            </a: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toptal-blog-image-1416487605202.png"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03675"/>
            <a:ext cx="3523949" cy="31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Control groups (cgroups)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mechnism for limiting certain resources a process/group of processes can call for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e.g. CPU, Memory, device access, network (QoS), ..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 cgroup as a whole can be “frozen” and later “unfrozen”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freeze mechanism allows to easily stop associated idling processes and to wake them up  if necessary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might prevent a container from “running amok” (e.g. binds all resources or congesting a disk)</a:t>
            </a: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What we’ve learned: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i="1" lang="de"/>
              <a:t>union file systems</a:t>
            </a:r>
            <a:r>
              <a:rPr lang="de"/>
              <a:t> enable re-use of single image layers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 container makes use of </a:t>
            </a:r>
            <a:r>
              <a:rPr i="1" lang="de"/>
              <a:t>CoW</a:t>
            </a:r>
            <a:r>
              <a:rPr lang="de"/>
              <a:t> in order to work on read-only images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multiple namespaces provided by host kernel allow for isolated execution of container processes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cgroups as a means for limiting access and resource consumption</a:t>
            </a: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As for security, questions remain: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The container default  user is </a:t>
            </a: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/>
              <a:t>. What happens if anyone succeeds breaking out of a container?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Is container breakout even possible?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What about container threats in general?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What about client-side authentication/authorization in Docker?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Is there any option to verify the publisher of Docker images in order to avoid tampering and replay attacks?</a:t>
            </a: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265500" y="846075"/>
            <a:ext cx="4045200" cy="3091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3600"/>
              <a:t>Container security: How secure is Docker?</a:t>
            </a:r>
          </a:p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x="4816800" y="724200"/>
            <a:ext cx="41214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uid 0 - one account to rule them all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Demo: Container breakout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User namespaces, capabilities and MAC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Common container threats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CLI AuthN/AuthZ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Docker Content Trust</a:t>
            </a:r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262" name="Shape 262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uid 0 - one account to rule them all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to get that clear: </a:t>
            </a:r>
            <a:r>
              <a:rPr lang="de">
                <a:solidFill>
                  <a:srgbClr val="FF0000"/>
                </a:solidFill>
              </a:rPr>
              <a:t>considering the mechanisms introduced so far, there’s actually no difference between host </a:t>
            </a:r>
            <a:r>
              <a:rPr i="1" lang="de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>
                <a:solidFill>
                  <a:srgbClr val="FF0000"/>
                </a:solidFill>
              </a:rPr>
              <a:t> and container </a:t>
            </a:r>
            <a:r>
              <a:rPr i="1" lang="de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>
                <a:solidFill>
                  <a:srgbClr val="FF0000"/>
                </a:solidFill>
              </a:rPr>
              <a:t>!!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this can even be expanded: </a:t>
            </a:r>
            <a:r>
              <a:rPr lang="de">
                <a:solidFill>
                  <a:srgbClr val="FF0000"/>
                </a:solidFill>
              </a:rPr>
              <a:t>Any user allowed to access the Docker daemon is effectively </a:t>
            </a:r>
            <a:r>
              <a:rPr i="1" lang="de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>
                <a:solidFill>
                  <a:srgbClr val="FF0000"/>
                </a:solidFill>
              </a:rPr>
              <a:t> on the host!!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This is also true for otherwise unprivileged users belonging to the </a:t>
            </a:r>
            <a:r>
              <a:rPr i="1" lang="de">
                <a:solidFill>
                  <a:srgbClr val="FF0000"/>
                </a:solidFill>
              </a:rPr>
              <a:t>docker</a:t>
            </a:r>
            <a:r>
              <a:rPr lang="de">
                <a:solidFill>
                  <a:srgbClr val="FF0000"/>
                </a:solidFill>
              </a:rPr>
              <a:t> group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Sounds incredible? Watch and be astonished ;)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2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User namespaces to the rescue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problem: container </a:t>
            </a: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/>
              <a:t> is </a:t>
            </a: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/>
              <a:t> on host is case of breakout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solution: “root remapping” (introduced with Docker 1.10)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maps uid 0 inside container to arbitrary uid outside the container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de">
                <a:solidFill>
                  <a:srgbClr val="FF0000"/>
                </a:solidFill>
              </a:rPr>
              <a:t>caution: user namespaces are disabled by default!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confinement: there’s only one single user namespace per Docker daemon, not per container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Demo: Hey, it works!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Forestalled: That’s still not enough in order to tame </a:t>
            </a: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/>
              <a:t> =(</a:t>
            </a: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Taming </a:t>
            </a: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lang="de"/>
              <a:t> with Capabilities?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71900" y="1919075"/>
            <a:ext cx="84663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another problem: setuid-root binaries (e.g. </a:t>
            </a:r>
            <a:r>
              <a:rPr lang="de">
                <a:latin typeface="Ubuntu Mono"/>
                <a:ea typeface="Ubuntu Mono"/>
                <a:cs typeface="Ubuntu Mono"/>
                <a:sym typeface="Ubuntu Mono"/>
              </a:rPr>
              <a:t>/bin/ping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these binaries are also executed with the rights of their owner (guess which user owns </a:t>
            </a:r>
            <a:r>
              <a:rPr i="1" lang="de"/>
              <a:t>ping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heavily increases the risk of privilege escalation in case of flaws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capabilities idea: grant fine-granular access only to what’s absolutely needed (network sockets in case of </a:t>
            </a:r>
            <a:r>
              <a:rPr i="1" lang="de"/>
              <a:t>ping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allows for </a:t>
            </a:r>
            <a:r>
              <a:rPr i="1" lang="de"/>
              <a:t>unprivileged containers </a:t>
            </a:r>
            <a:r>
              <a:rPr lang="de"/>
              <a:t>(missing in Docker)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However: Being to generous with capabilities (e.g.</a:t>
            </a:r>
            <a:r>
              <a:rPr lang="de">
                <a:latin typeface="Ubuntu Mono"/>
                <a:ea typeface="Ubuntu Mono"/>
                <a:cs typeface="Ubuntu Mono"/>
                <a:sym typeface="Ubuntu Mono"/>
              </a:rPr>
              <a:t> CAP_SYS_ADMIN</a:t>
            </a:r>
            <a:r>
              <a:rPr lang="de"/>
              <a:t>) might undermine host security </a:t>
            </a: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One last try: Mandatory Access Control (MAC) 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Linux standard: Discretionary Access Control (DAC)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grants access only by the actor’s identity (access rights per user)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every resource (file, directory, ..) has a owning user/group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Linux manages acess rights for owner, group and world (rwx)</a:t>
            </a: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2"/>
                </a:solidFill>
              </a:rPr>
              <a:t>‹#›</a:t>
            </a:fld>
          </a:p>
        </p:txBody>
      </p:sp>
      <p:sp>
        <p:nvSpPr>
          <p:cNvPr id="291" name="Shape 291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another approach: Mandatory Access Control (MAC)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access is granted by a policy or rather fine-granular rules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Linux implementations: SELinux, AppArmor (rules per file/directory)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there’re ready-to-use templates offered by Docker for both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writing own policy is tricky and error-prone</a:t>
            </a:r>
          </a:p>
        </p:txBody>
      </p:sp>
      <p:cxnSp>
        <p:nvCxnSpPr>
          <p:cNvPr id="292" name="Shape 292"/>
          <p:cNvCxnSpPr/>
          <p:nvPr/>
        </p:nvCxnSpPr>
        <p:spPr>
          <a:xfrm>
            <a:off x="4481725" y="1801075"/>
            <a:ext cx="0" cy="3141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Outline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Review: Hardware virtualization and VMs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at a glance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Container internals (using the example of Docker)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Container security: How secure is Docker?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Conclusion and further thoughts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Discussion</a:t>
            </a: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Container threats: Escaping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What’s happening?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compromising of the host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worst case: attacker can do </a:t>
            </a:r>
            <a:r>
              <a:rPr i="1" lang="de"/>
              <a:t>anything</a:t>
            </a:r>
            <a:r>
              <a:rPr lang="de"/>
              <a:t> on the host system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Why does it happen?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lack of user namespaces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insecure defaults/weak configuration (user namespaces disabled)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de"/>
              <a:t>user namespaces disabled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de"/>
              <a:t>abuse of dangerous capabilities (e.g. </a:t>
            </a:r>
            <a:r>
              <a:rPr i="1" lang="de"/>
              <a:t>CAP_SYS_ADMIN</a:t>
            </a:r>
            <a:r>
              <a:rPr lang="de"/>
              <a:t>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de"/>
              <a:t>poor cgroup restrictions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de"/>
              <a:t>information disclosure (e.g. </a:t>
            </a:r>
            <a:r>
              <a:rPr i="1" lang="de"/>
              <a:t>procfs/sysfs or kernel ring buffer</a:t>
            </a:r>
            <a:r>
              <a:rPr lang="de"/>
              <a:t>)</a:t>
            </a:r>
          </a:p>
          <a:p>
            <a:pPr indent="-228600" lvl="2" marL="1371600">
              <a:spcBef>
                <a:spcPts val="0"/>
              </a:spcBef>
              <a:buChar char="■"/>
            </a:pPr>
            <a:r>
              <a:rPr lang="de"/>
              <a:t>weak network defaults (e.g. 0.0.0.0 aka “all interfaces”)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Container threats: Cross-container attacks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What’s happening?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compromising of sensitive containers (e.g.database container)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ARP spoofing and steal of credentials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DoS attack (e.g. XML bombs)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Why does it happen?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weak network defaults (default </a:t>
            </a:r>
            <a:r>
              <a:rPr i="1" lang="de"/>
              <a:t>bridge</a:t>
            </a:r>
            <a:r>
              <a:rPr lang="de"/>
              <a:t> configuration in Docker)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de"/>
              <a:t>poor/missing resource limitation defaults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de"/>
              <a:t>exposed container management systems (</a:t>
            </a:r>
            <a:r>
              <a:rPr i="1" lang="de"/>
              <a:t>Kubernetes, Apache Mesos, ..</a:t>
            </a:r>
            <a:r>
              <a:rPr lang="de"/>
              <a:t>) or service discovery systems </a:t>
            </a:r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Container threats: Inner-container attacks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de"/>
              <a:t>What’s happening?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attacker gains unauthorized access to a single container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root cause of previous container threats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Why does it happen?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typically due to non-container related flaws (e.g. webapp vulnerabilities)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out of date software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exposing a container to insecure/untrusted networks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de"/>
              <a:t>use of large base images (increases the risk of bugs, e.g. </a:t>
            </a:r>
            <a:r>
              <a:rPr i="1" lang="de"/>
              <a:t>Shellshock</a:t>
            </a:r>
            <a:r>
              <a:rPr lang="de"/>
              <a:t>)</a:t>
            </a:r>
          </a:p>
          <a:p>
            <a:pPr indent="-228600" lvl="1" marL="914400">
              <a:spcBef>
                <a:spcPts val="0"/>
              </a:spcBef>
            </a:pPr>
            <a:r>
              <a:rPr lang="de"/>
              <a:t>disabled user namespaces</a:t>
            </a: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CLI AuthN/AuthZ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71900" y="1919075"/>
            <a:ext cx="8222100" cy="153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de"/>
              <a:t>[This page is intentionally left blank]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sp>
        <p:nvSpPr>
          <p:cNvPr id="321" name="Shape 321"/>
          <p:cNvSpPr txBox="1"/>
          <p:nvPr/>
        </p:nvSpPr>
        <p:spPr>
          <a:xfrm>
            <a:off x="475025" y="3628300"/>
            <a:ext cx="82221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               							</a:t>
            </a:r>
            <a:r>
              <a:rPr lang="d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Ok, there’s still TLS 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Registry: Challenges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Registry = kind of </a:t>
            </a:r>
            <a:r>
              <a:rPr i="1" lang="de"/>
              <a:t>git </a:t>
            </a:r>
            <a:r>
              <a:rPr lang="de"/>
              <a:t>repositoy for Docker Images (public/private)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Handy for collaboration (e.g. in organization context)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de"/>
              <a:t>challenge 1: Make sure that </a:t>
            </a: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docker pull</a:t>
            </a:r>
            <a:r>
              <a:rPr lang="de"/>
              <a:t> actually gives us exactly the content that we want (</a:t>
            </a:r>
            <a:r>
              <a:rPr lang="de">
                <a:solidFill>
                  <a:srgbClr val="FF0000"/>
                </a:solidFill>
              </a:rPr>
              <a:t>identity/integrity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de"/>
              <a:t>challenge 2: Make sure that we always get the latest version of a requested software (</a:t>
            </a:r>
            <a:r>
              <a:rPr lang="de">
                <a:solidFill>
                  <a:srgbClr val="FF0000"/>
                </a:solidFill>
              </a:rPr>
              <a:t>freshness</a:t>
            </a:r>
            <a:r>
              <a:rPr lang="de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Registry: Attacks (1)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de"/>
              <a:t>Scenario 1: Attacker hacks into registry server and tampers a single layer of an up-to-date image </a:t>
            </a:r>
            <a:r>
              <a:rPr lang="de">
                <a:solidFill>
                  <a:srgbClr val="FF0000"/>
                </a:solidFill>
              </a:rPr>
              <a:t>(image forgery)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dct2.png"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975" y="2770049"/>
            <a:ext cx="4411949" cy="21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Registry: Attacks (2)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de"/>
              <a:t>Scenario 2: Attacker hacks into registry server and provides content which is actually out of date </a:t>
            </a:r>
            <a:r>
              <a:rPr lang="de">
                <a:solidFill>
                  <a:srgbClr val="FF0000"/>
                </a:solidFill>
              </a:rPr>
              <a:t>(replay attack)</a:t>
            </a:r>
          </a:p>
          <a:p>
            <a:pPr lvl="0" rtl="0">
              <a:spcBef>
                <a:spcPts val="0"/>
              </a:spcBef>
              <a:buNone/>
            </a:pPr>
            <a:r>
              <a:rPr lang="de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dct3.png"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800" y="2777075"/>
            <a:ext cx="4448150" cy="21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Content Trust: Notary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Implementation of </a:t>
            </a:r>
            <a:r>
              <a:rPr i="1" lang="de"/>
              <a:t>The Update Framework (TUF)</a:t>
            </a:r>
            <a:r>
              <a:rPr lang="de"/>
              <a:t>,</a:t>
            </a:r>
            <a:r>
              <a:rPr i="1" lang="de"/>
              <a:t> </a:t>
            </a:r>
            <a:r>
              <a:rPr lang="de"/>
              <a:t>which has its origins in the </a:t>
            </a:r>
            <a:r>
              <a:rPr i="1" lang="de"/>
              <a:t>TOR</a:t>
            </a:r>
            <a:r>
              <a:rPr lang="de"/>
              <a:t> project (Apache license)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focus: publisher </a:t>
            </a:r>
            <a:r>
              <a:rPr lang="de">
                <a:solidFill>
                  <a:srgbClr val="FF0000"/>
                </a:solidFill>
              </a:rPr>
              <a:t>identity</a:t>
            </a:r>
            <a:r>
              <a:rPr lang="de"/>
              <a:t> &amp; </a:t>
            </a:r>
            <a:r>
              <a:rPr lang="de">
                <a:solidFill>
                  <a:srgbClr val="FF0000"/>
                </a:solidFill>
              </a:rPr>
              <a:t>freshness</a:t>
            </a:r>
            <a:r>
              <a:rPr lang="de"/>
              <a:t> guarantees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relies on several keys which are stored at physically different places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oncept of online and offline keys (compared to simple GPG)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offline (root) key remains on a USB stick, smart card, ..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root key signs other keys (timestamp key, tagging key)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distribution of keys lowers risk of compromising (except from root key)</a:t>
            </a: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Content Trust: Notary (2)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dct1.png"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075" y="1856550"/>
            <a:ext cx="6328499" cy="29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Content Trust: Registry V2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Content Addressable System (key-value store)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pull by hash/pull by digest: key = hash(object)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self-verifying system (</a:t>
            </a:r>
            <a:r>
              <a:rPr lang="de">
                <a:solidFill>
                  <a:srgbClr val="FF0000"/>
                </a:solidFill>
              </a:rPr>
              <a:t>integrity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Font typeface="Ubuntu Mono"/>
              <a:buChar char="●"/>
            </a:pP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docker pull </a:t>
            </a:r>
            <a:r>
              <a:rPr lang="de"/>
              <a:t>is a secure operation, as long as we get the </a:t>
            </a:r>
            <a:r>
              <a:rPr lang="de">
                <a:solidFill>
                  <a:srgbClr val="FF0000"/>
                </a:solidFill>
              </a:rPr>
              <a:t>correct hash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Char char="➔"/>
            </a:pPr>
            <a:r>
              <a:rPr lang="de">
                <a:solidFill>
                  <a:srgbClr val="FF0000"/>
                </a:solidFill>
              </a:rPr>
              <a:t>quiz game: How can we ensure to always get the correct hash?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265500" y="1233175"/>
            <a:ext cx="4191000" cy="238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>
              <a:spcBef>
                <a:spcPts val="0"/>
              </a:spcBef>
              <a:buNone/>
            </a:pPr>
            <a:r>
              <a:rPr lang="de" sz="4000"/>
              <a:t>Review:Hardware virtualization and VMs</a:t>
            </a:r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Virtual Machine basics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Pros and Cons</a:t>
            </a: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Conclusion and further thoughts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Container systems become more and more security-aware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However, container security is still work in progress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Namespaces and Capabilities are relatively new kernel features (buggy?)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i="1" lang="de"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r>
              <a:rPr i="1" lang="de"/>
              <a:t> </a:t>
            </a:r>
            <a:r>
              <a:rPr lang="de"/>
              <a:t>seems to be a never-ending problem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provides useful defaults, but lacks support for fine-granular AuthN/AuthZ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Interesting question: Does any software developer have to move towards a little sysadmin? </a:t>
            </a:r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Thanks for your attention!</a:t>
            </a:r>
          </a:p>
        </p:txBody>
      </p:sp>
      <p:sp>
        <p:nvSpPr>
          <p:cNvPr id="379" name="Shape 379"/>
          <p:cNvSpPr txBox="1"/>
          <p:nvPr>
            <p:ph idx="1" type="subTitle"/>
          </p:nvPr>
        </p:nvSpPr>
        <p:spPr>
          <a:xfrm>
            <a:off x="390525" y="2789114"/>
            <a:ext cx="8222100" cy="130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Any questions?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de"/>
              <a:t>Contact: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de" sz="1400"/>
              <a:t>pk070@hdm-stuttgart.de</a:t>
            </a:r>
          </a:p>
          <a:p>
            <a:pPr lvl="0">
              <a:spcBef>
                <a:spcPts val="0"/>
              </a:spcBef>
              <a:buNone/>
            </a:pPr>
            <a:r>
              <a:rPr lang="de" sz="1400"/>
              <a:t>Twitter: @Apophis1990</a:t>
            </a:r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Sources (1)</a:t>
            </a:r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2"/>
                </a:solidFill>
              </a:rPr>
              <a:t>‹#›</a:t>
            </a:fld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209425" y="1919075"/>
            <a:ext cx="8762400" cy="28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</a:pPr>
            <a:r>
              <a:rPr lang="de" sz="1200"/>
              <a:t>Internet: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Docker Inc. (2016): </a:t>
            </a:r>
            <a:r>
              <a:rPr i="1" lang="de" sz="1200"/>
              <a:t>Docker Docs </a:t>
            </a:r>
            <a:r>
              <a:rPr lang="de" sz="1200"/>
              <a:t>[https://docs.docker.com/]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Docker Inc. (2016): What is Docker? [https://www.docker.com/what-docker]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Ridwan, Mahmud (2016):  </a:t>
            </a:r>
            <a:r>
              <a:rPr i="1" lang="de" sz="1200"/>
              <a:t>Separation Anxiety: A Tutorial for Isolating Your System with Linux Namespaces</a:t>
            </a:r>
            <a:r>
              <a:rPr lang="de" sz="1200"/>
              <a:t> [https://www.toptal.com/linux/separation-anxiety-isolating-your-system-with-linux-namespaces]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Wikipedia (2016): </a:t>
            </a:r>
            <a:r>
              <a:rPr i="1" lang="de" sz="1200"/>
              <a:t>Descretionary Access Control </a:t>
            </a:r>
            <a:r>
              <a:rPr lang="de" sz="1200"/>
              <a:t>[https://de.wikipedia.org/wiki/Discretionary_Access_Control]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Wikipedia (2016): </a:t>
            </a:r>
            <a:r>
              <a:rPr i="1" lang="de" sz="1200"/>
              <a:t>Virtuelle Maschine</a:t>
            </a:r>
            <a:r>
              <a:rPr lang="de" sz="1200"/>
              <a:t> [https://de.wikipedia.org/wiki/Virtuelle_Maschine]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de" sz="1200"/>
              <a:t>Literature: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Grattafiori, Aaron (2016): </a:t>
            </a:r>
            <a:r>
              <a:rPr i="1" lang="de" sz="1200"/>
              <a:t>Understanding and Hardening Linux Containers</a:t>
            </a:r>
            <a:r>
              <a:rPr lang="de" sz="1200"/>
              <a:t> (NCC Group Whitepaper)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de" sz="1200"/>
              <a:t>Videos: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Mónica, Diogo (2015): </a:t>
            </a:r>
            <a:r>
              <a:rPr i="1" lang="de" sz="1200"/>
              <a:t>Docker Content Trust</a:t>
            </a:r>
            <a:r>
              <a:rPr lang="de" sz="1200"/>
              <a:t> [https://www.youtube.com/watch?v=JvjdfQC8jxM]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de" sz="1200"/>
              <a:t>McCauley, Nathan (2015): </a:t>
            </a:r>
            <a:r>
              <a:rPr i="1" lang="de" sz="1200"/>
              <a:t>Understanding Docker Security </a:t>
            </a:r>
            <a:r>
              <a:rPr lang="de" sz="1200"/>
              <a:t>[https://www.youtube.com/watch?v=w519CClzEuc]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Sources (2)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268075" y="1919075"/>
            <a:ext cx="85695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de" sz="1200"/>
              <a:t>Graphics: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https://assets.toptal.io/uploads/blog/image/674/toptal-blog-image-1416487554032.png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https://assets.toptal.io/uploads/blog/image/675/toptal-blog-image-1416487605202.png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https://c2.staticflickr.com/8/7336/14098888813_1047e39f08.jpg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https://blog.docker.com/wp-content/uploads/2015/08/dct1.png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https://blog.docker.com/wp-content/uploads/2015/08/dct2.png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https://blog.docker.com/wp-content/uploads/2015/08/dct3.png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https://docs.docker.com/engine/article-img/architecture.svg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https://docs.docker.com/engine/userguide/storagedriver/images/aufs_delete.jpg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https://docs.docker.com/engine/userguide/storagedriver/images/aufs_layers.jpg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https://www.docker.com/sites/default/files/what-is-docker-diagram.png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https://www.docker.com/sites/default/files/what-is-vm-diagram.png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200"/>
              <a:t>https://www.docker.com/sites/default/files/products/what_is_layered_filesystems_sm.png</a:t>
            </a:r>
          </a:p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Review: Virtual Machine basics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what-is-docker-diagram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875" y="1919075"/>
            <a:ext cx="2726300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VM = replication of a computer system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runs a whole operating system with its own OS kernel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hypervisor creates a virtual environment for each VM (RAM, CPU, Storage, ..)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hypervisor as an abstraction layer between host and guest(s)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each host may run multiple guest VMs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Hardware Virtualization: Pros and Cons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single kernel per VM offers high degree of isolation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hypervisor reduces attack surface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VM escape is considered very difficult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improvement of hardware resources utilization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de"/>
              <a:t>guest OS may be different from host 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de"/>
              <a:t> </a:t>
            </a:r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full kernel = almost certainly many bugs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hypervisor may also ship with bugs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not as efficient as an ordinary host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running on virtual hardware is slower than physical hardware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highly elastic infrastructure based on VMs is not so easy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challenging in terms of testing and deployment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plus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225" y="1919075"/>
            <a:ext cx="380875" cy="38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ror.pn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750" y="1919076"/>
            <a:ext cx="380875" cy="38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4572525" y="1787225"/>
            <a:ext cx="21000" cy="3201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265500" y="1233175"/>
            <a:ext cx="4045200" cy="195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Docker at a glance</a:t>
            </a: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About Docker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The Container approach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architecture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Demo</a:t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About Docker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started as </a:t>
            </a:r>
            <a:r>
              <a:rPr i="1" lang="de"/>
              <a:t>dotCloud </a:t>
            </a:r>
            <a:r>
              <a:rPr lang="de"/>
              <a:t>(shipping Software with </a:t>
            </a:r>
            <a:r>
              <a:rPr i="1" lang="de"/>
              <a:t>LXC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release of </a:t>
            </a:r>
            <a:r>
              <a:rPr i="1" lang="de"/>
              <a:t>Docker </a:t>
            </a:r>
            <a:r>
              <a:rPr lang="de"/>
              <a:t>as</a:t>
            </a:r>
            <a:r>
              <a:rPr i="1" lang="de"/>
              <a:t> </a:t>
            </a:r>
            <a:r>
              <a:rPr lang="de"/>
              <a:t>Open Source Project (2013)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slogan: </a:t>
            </a:r>
            <a:r>
              <a:rPr i="1" lang="de"/>
              <a:t>“Build, Ship, Run”</a:t>
            </a:r>
            <a:r>
              <a:rPr lang="de"/>
              <a:t>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ease of packaging and deploying applications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focused on usability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trigger for </a:t>
            </a:r>
            <a:r>
              <a:rPr i="1" lang="de"/>
              <a:t>DevOps</a:t>
            </a:r>
            <a:r>
              <a:rPr lang="de"/>
              <a:t> movement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quickly evolved into a comprehensive ecosystem (Docker Swarm, Machine, Compose, ..) </a:t>
            </a: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  <p:pic>
        <p:nvPicPr>
          <p:cNvPr descr="14098888813_1047e39f08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750" y="90324"/>
            <a:ext cx="1751150" cy="14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/>
              <a:t>The Container approach</a:t>
            </a: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79657" y="4695625"/>
            <a:ext cx="89928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2"/>
                </a:solidFill>
              </a:rPr>
              <a:t>‹#›</a:t>
            </a:fld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no more hypervisor, no more VMs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lightweight </a:t>
            </a:r>
            <a:r>
              <a:rPr i="1" lang="de"/>
              <a:t>Docker Engine</a:t>
            </a:r>
            <a:r>
              <a:rPr lang="de"/>
              <a:t> running on top of host OS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Docker engine runs apps along with their dependencies as isolated processes sharing the host kernel (</a:t>
            </a:r>
            <a:r>
              <a:rPr b="1" i="1" lang="de"/>
              <a:t>Containers</a:t>
            </a:r>
            <a:r>
              <a:rPr lang="de"/>
              <a:t>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de"/>
              <a:t>Starting/Stopping a container takes seconds instead of minutes (or even hours)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de"/>
              <a:t>Container comes with minimal dependencies an application needs</a:t>
            </a:r>
          </a:p>
        </p:txBody>
      </p:sp>
      <p:pic>
        <p:nvPicPr>
          <p:cNvPr descr="what-is-vm-diagram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0" y="1919075"/>
            <a:ext cx="3410800" cy="24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